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9"/>
  </p:notesMasterIdLst>
  <p:sldIdLst>
    <p:sldId id="261" r:id="rId5"/>
    <p:sldId id="262" r:id="rId6"/>
    <p:sldId id="275" r:id="rId7"/>
    <p:sldId id="270" r:id="rId8"/>
    <p:sldId id="274" r:id="rId9"/>
    <p:sldId id="271" r:id="rId10"/>
    <p:sldId id="272" r:id="rId11"/>
    <p:sldId id="273" r:id="rId12"/>
    <p:sldId id="264" r:id="rId13"/>
    <p:sldId id="265" r:id="rId14"/>
    <p:sldId id="266" r:id="rId15"/>
    <p:sldId id="267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6" autoAdjust="0"/>
    <p:restoredTop sz="94660"/>
  </p:normalViewPr>
  <p:slideViewPr>
    <p:cSldViewPr snapToGrid="0">
      <p:cViewPr>
        <p:scale>
          <a:sx n="70" d="100"/>
          <a:sy n="70" d="100"/>
        </p:scale>
        <p:origin x="-696" y="-1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5/1/2020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ransition spd="med">
    <p:pull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xmlns="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xmlns="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xmlns="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xmlns="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xmlns="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xmlns="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xmlns="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xmlns="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xmlns="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xmlns="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xmlns="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xmlns="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xmlns="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xmlns="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xmlns="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xmlns="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xmlns="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xmlns="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xmlns="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xmlns="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xmlns="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xmlns="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xmlns="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xmlns="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xmlns="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xmlns="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th-TH" dirty="0"/>
              <a:t>โปรแกรมจัดการฐานข้อมูลอุปกรณ์คอมพิวเตอร์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th-TH" dirty="0"/>
              <a:t>สันติภาพ   ภูรับ  1610900787  ภาควิชาวิศวกรรมคอมพิวเตอร์และหุ่นยนต์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DF5DF5-2A8B-4B35-A733-7632D2F86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หน้าต่างเข้าสู่ระบบ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8B61DD32-4B2C-42B5-B5DA-E2868C4DA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9580" y="1792288"/>
            <a:ext cx="3705777" cy="407975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3F9DC7F-A236-4EEF-AC2E-33EC6C1B285E}"/>
              </a:ext>
            </a:extLst>
          </p:cNvPr>
          <p:cNvSpPr txBox="1"/>
          <p:nvPr/>
        </p:nvSpPr>
        <p:spPr>
          <a:xfrm>
            <a:off x="7354958" y="2835965"/>
            <a:ext cx="2205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dirty="0"/>
              <a:t>กรอก </a:t>
            </a:r>
            <a:r>
              <a:rPr lang="en-US" sz="2800" dirty="0"/>
              <a:t>Username</a:t>
            </a:r>
            <a:endParaRPr lang="th-TH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EF58A16-B4D1-45F1-82DD-211EEA7598DC}"/>
              </a:ext>
            </a:extLst>
          </p:cNvPr>
          <p:cNvSpPr txBox="1"/>
          <p:nvPr/>
        </p:nvSpPr>
        <p:spPr>
          <a:xfrm>
            <a:off x="7354958" y="3515841"/>
            <a:ext cx="21112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dirty="0"/>
              <a:t>กรอก </a:t>
            </a:r>
            <a:r>
              <a:rPr lang="en-US" sz="2800" dirty="0"/>
              <a:t>Password</a:t>
            </a:r>
            <a:endParaRPr lang="th-TH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0E96442-8634-464E-BC87-E449018D0BD6}"/>
              </a:ext>
            </a:extLst>
          </p:cNvPr>
          <p:cNvSpPr txBox="1"/>
          <p:nvPr/>
        </p:nvSpPr>
        <p:spPr>
          <a:xfrm>
            <a:off x="7354958" y="4221357"/>
            <a:ext cx="22493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dirty="0"/>
              <a:t>แสดงรหัสผ่านที่กรอก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0E4AF84-B7FC-47F2-A9DB-754A9F60E592}"/>
              </a:ext>
            </a:extLst>
          </p:cNvPr>
          <p:cNvSpPr txBox="1"/>
          <p:nvPr/>
        </p:nvSpPr>
        <p:spPr>
          <a:xfrm>
            <a:off x="7384004" y="4901233"/>
            <a:ext cx="45632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dirty="0"/>
              <a:t>จดจำ </a:t>
            </a:r>
            <a:r>
              <a:rPr lang="en-US" sz="2800" dirty="0"/>
              <a:t>Username </a:t>
            </a:r>
            <a:r>
              <a:rPr lang="th-TH" sz="2800" dirty="0"/>
              <a:t>กรณีที่เข้าสู่ระบบสำเร็จ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BC48BAD4-A36E-4681-8C67-AF00B40E50AF}"/>
              </a:ext>
            </a:extLst>
          </p:cNvPr>
          <p:cNvCxnSpPr>
            <a:endCxn id="6" idx="1"/>
          </p:cNvCxnSpPr>
          <p:nvPr/>
        </p:nvCxnSpPr>
        <p:spPr>
          <a:xfrm flipV="1">
            <a:off x="6294783" y="3097575"/>
            <a:ext cx="1060175" cy="6798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AE12482F-6172-49E5-AECD-E3AAEB7B93EB}"/>
              </a:ext>
            </a:extLst>
          </p:cNvPr>
          <p:cNvCxnSpPr>
            <a:endCxn id="7" idx="1"/>
          </p:cNvCxnSpPr>
          <p:nvPr/>
        </p:nvCxnSpPr>
        <p:spPr>
          <a:xfrm flipV="1">
            <a:off x="6281531" y="3777451"/>
            <a:ext cx="1073427" cy="2872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CE181223-6F12-4AC9-8AB9-6E77B082A8E9}"/>
              </a:ext>
            </a:extLst>
          </p:cNvPr>
          <p:cNvCxnSpPr>
            <a:endCxn id="8" idx="1"/>
          </p:cNvCxnSpPr>
          <p:nvPr/>
        </p:nvCxnSpPr>
        <p:spPr>
          <a:xfrm flipV="1">
            <a:off x="5711688" y="4482967"/>
            <a:ext cx="1643270" cy="754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F17F57F0-3188-4F95-82C7-6264B660287D}"/>
              </a:ext>
            </a:extLst>
          </p:cNvPr>
          <p:cNvCxnSpPr>
            <a:endCxn id="9" idx="1"/>
          </p:cNvCxnSpPr>
          <p:nvPr/>
        </p:nvCxnSpPr>
        <p:spPr>
          <a:xfrm>
            <a:off x="5658679" y="4785161"/>
            <a:ext cx="1725325" cy="3776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394234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5EBB14-E7C8-4B60-AA28-E096CE5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หน้าต่างแสดงสถานะการเข้าสู่ระบบ</a:t>
            </a:r>
          </a:p>
        </p:txBody>
      </p:sp>
      <p:pic>
        <p:nvPicPr>
          <p:cNvPr id="3" name="รูปภาพ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676" y="2086486"/>
            <a:ext cx="3114675" cy="3429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40122" y="5765758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กรณีกรอกข้อมูลไม่ครบ</a:t>
            </a:r>
            <a:endParaRPr lang="th-TH" dirty="0"/>
          </a:p>
        </p:txBody>
      </p:sp>
      <p:sp>
        <p:nvSpPr>
          <p:cNvPr id="8" name="TextBox 7"/>
          <p:cNvSpPr txBox="1"/>
          <p:nvPr/>
        </p:nvSpPr>
        <p:spPr>
          <a:xfrm>
            <a:off x="5703840" y="5765758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กรณีข้อมูลถูกต้อง</a:t>
            </a:r>
            <a:endParaRPr lang="th-TH" dirty="0"/>
          </a:p>
        </p:txBody>
      </p:sp>
      <p:sp>
        <p:nvSpPr>
          <p:cNvPr id="9" name="TextBox 8"/>
          <p:cNvSpPr txBox="1"/>
          <p:nvPr/>
        </p:nvSpPr>
        <p:spPr>
          <a:xfrm>
            <a:off x="8966277" y="5765758"/>
            <a:ext cx="14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กรณีข้อมูลผิดพลาด</a:t>
            </a:r>
            <a:endParaRPr lang="th-TH" dirty="0"/>
          </a:p>
        </p:txBody>
      </p:sp>
      <p:pic>
        <p:nvPicPr>
          <p:cNvPr id="10" name="รูปภาพ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584" y="2115061"/>
            <a:ext cx="3152775" cy="3457575"/>
          </a:xfrm>
          <a:prstGeom prst="rect">
            <a:avLst/>
          </a:prstGeom>
        </p:spPr>
      </p:pic>
      <p:pic>
        <p:nvPicPr>
          <p:cNvPr id="11" name="รูปภาพ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561" y="2129348"/>
            <a:ext cx="313372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942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FC7697-8597-4EA0-99A4-D45EE5507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หน้าต่างเมนูหลัก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32071D5D-6963-4F22-A064-B1DB4C6B66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3669" y="2097088"/>
            <a:ext cx="3422739" cy="354171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360EF60-8B59-4F9E-B250-8DC720EA6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508" y="2069792"/>
            <a:ext cx="3533775" cy="3657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27736F3-7F3F-454B-A9D7-9617720A45CB}"/>
              </a:ext>
            </a:extLst>
          </p:cNvPr>
          <p:cNvSpPr txBox="1"/>
          <p:nvPr/>
        </p:nvSpPr>
        <p:spPr>
          <a:xfrm>
            <a:off x="2878723" y="5868537"/>
            <a:ext cx="187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/>
              <a:t>กรณีที่ผู้ใช้งานคือ </a:t>
            </a:r>
            <a:r>
              <a:rPr lang="en-US" dirty="0"/>
              <a:t>admin</a:t>
            </a:r>
            <a:endParaRPr lang="th-T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569A463-1B2E-440E-B0DE-5F7BA3569097}"/>
              </a:ext>
            </a:extLst>
          </p:cNvPr>
          <p:cNvSpPr txBox="1"/>
          <p:nvPr/>
        </p:nvSpPr>
        <p:spPr>
          <a:xfrm>
            <a:off x="7421080" y="5868537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/>
              <a:t>กรณีผู้ใช้งานอื่น ๆ</a:t>
            </a:r>
          </a:p>
        </p:txBody>
      </p:sp>
    </p:spTree>
    <p:extLst>
      <p:ext uri="{BB962C8B-B14F-4D97-AF65-F5344CB8AC3E}">
        <p14:creationId xmlns:p14="http://schemas.microsoft.com/office/powerpoint/2010/main" val="12013060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AE89A9-3784-4C96-BD09-756326EE7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หน้าต่างแสดงข้อมูล</a:t>
            </a:r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112" y="1951630"/>
            <a:ext cx="7145676" cy="3853218"/>
          </a:xfrm>
        </p:spPr>
      </p:pic>
    </p:spTree>
    <p:extLst>
      <p:ext uri="{BB962C8B-B14F-4D97-AF65-F5344CB8AC3E}">
        <p14:creationId xmlns:p14="http://schemas.microsoft.com/office/powerpoint/2010/main" val="255770241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84FBA9-4B6F-4217-B850-9965A2A0A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หน้าต่างการเพิ่มข้อมูล</a:t>
            </a:r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883" y="2249488"/>
            <a:ext cx="6589060" cy="3541712"/>
          </a:xfrm>
        </p:spPr>
      </p:pic>
    </p:spTree>
    <p:extLst>
      <p:ext uri="{BB962C8B-B14F-4D97-AF65-F5344CB8AC3E}">
        <p14:creationId xmlns:p14="http://schemas.microsoft.com/office/powerpoint/2010/main" val="4923362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xmlns="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xmlns="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xmlns="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xmlns="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xmlns="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xmlns="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xmlns="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xmlns="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xmlns="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xmlns="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xmlns="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xmlns="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xmlns="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xmlns="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xmlns="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xmlns="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xmlns="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xmlns="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xmlns="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xmlns="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xmlns="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xmlns="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xmlns="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xmlns="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xmlns="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xmlns="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xmlns="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xmlns="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xmlns="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xmlns="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xmlns="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xmlns="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xmlns="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xmlns="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xmlns="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xmlns="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xmlns="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xmlns="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xmlns="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xmlns="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xmlns="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xmlns="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xmlns="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xmlns="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xmlns="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xmlns="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xmlns="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xmlns="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xmlns="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xmlns="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xmlns="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xmlns="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xmlns="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xmlns="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xmlns="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xmlns="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xmlns="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xmlns="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xmlns="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th-TH" sz="3200" dirty="0"/>
              <a:t>ขอบเขตของโปรแกรม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4012" y="1714761"/>
            <a:ext cx="4225074" cy="4719638"/>
          </a:xfrm>
        </p:spPr>
        <p:txBody>
          <a:bodyPr>
            <a:normAutofit/>
          </a:bodyPr>
          <a:lstStyle/>
          <a:p>
            <a:pPr lvl="1"/>
            <a:r>
              <a:rPr lang="th-TH" dirty="0"/>
              <a:t>เขียนโปรแกรมโดยใช้ภาษา </a:t>
            </a:r>
            <a:r>
              <a:rPr lang="en-US" dirty="0"/>
              <a:t>VB.net </a:t>
            </a:r>
            <a:r>
              <a:rPr lang="th-TH" dirty="0"/>
              <a:t>ผ่านโปรแกรม </a:t>
            </a:r>
            <a:r>
              <a:rPr lang="en-US" dirty="0"/>
              <a:t>Visual Studio 2019 </a:t>
            </a:r>
            <a:endParaRPr lang="en-US" sz="1400" dirty="0"/>
          </a:p>
          <a:p>
            <a:pPr lvl="1"/>
            <a:r>
              <a:rPr lang="th-TH" dirty="0"/>
              <a:t>เชื่อมต่อฐานข้อมูล </a:t>
            </a:r>
            <a:r>
              <a:rPr lang="en-US" dirty="0"/>
              <a:t>Microsoft Access 2016</a:t>
            </a:r>
            <a:endParaRPr lang="en-US" sz="1400" dirty="0"/>
          </a:p>
          <a:p>
            <a:pPr lvl="1"/>
            <a:r>
              <a:rPr lang="th-TH" dirty="0"/>
              <a:t>แสดงสถานะในการเชื่อมต่อกับฐานข้อมูลได้</a:t>
            </a:r>
            <a:endParaRPr lang="en-US" sz="1400" dirty="0"/>
          </a:p>
          <a:p>
            <a:pPr lvl="1"/>
            <a:r>
              <a:rPr lang="th-TH" dirty="0"/>
              <a:t>สามารถแสดงข้อมูลที่อยู่ในตารางภายใน </a:t>
            </a:r>
            <a:r>
              <a:rPr lang="en-US" dirty="0"/>
              <a:t>Access </a:t>
            </a:r>
            <a:r>
              <a:rPr lang="th-TH" dirty="0"/>
              <a:t>ได้</a:t>
            </a:r>
            <a:endParaRPr lang="en-US" sz="1400" dirty="0"/>
          </a:p>
          <a:p>
            <a:pPr lvl="1"/>
            <a:r>
              <a:rPr lang="th-TH" dirty="0"/>
              <a:t>สามารถจำกัดผู้ใช้งานโดยผ่านระบบ </a:t>
            </a:r>
            <a:r>
              <a:rPr lang="en-US" dirty="0"/>
              <a:t>Login </a:t>
            </a:r>
            <a:r>
              <a:rPr lang="th-TH" dirty="0"/>
              <a:t>ได้</a:t>
            </a:r>
            <a:endParaRPr lang="en-US" sz="1400" dirty="0"/>
          </a:p>
          <a:p>
            <a:pPr lvl="1"/>
            <a:r>
              <a:rPr lang="th-TH" dirty="0"/>
              <a:t>สามารถจำกัดสิทธิในการเพิ่มชื่อผู้ใช้งานใหม่ได้</a:t>
            </a:r>
            <a:endParaRPr lang="en-US" sz="1400" dirty="0"/>
          </a:p>
          <a:p>
            <a:pPr lvl="1"/>
            <a:r>
              <a:rPr lang="th-TH" dirty="0"/>
              <a:t>สามารถเพิ่ม</a:t>
            </a:r>
            <a:r>
              <a:rPr lang="en-US" dirty="0"/>
              <a:t>,</a:t>
            </a:r>
            <a:r>
              <a:rPr lang="th-TH" dirty="0"/>
              <a:t>ลบ</a:t>
            </a:r>
            <a:r>
              <a:rPr lang="en-US" dirty="0"/>
              <a:t>,</a:t>
            </a:r>
            <a:r>
              <a:rPr lang="th-TH" dirty="0"/>
              <a:t>ค้นหาข้อมูลในตารางฐานข้อมูลได้</a:t>
            </a:r>
            <a:endParaRPr lang="en-US" sz="1400" dirty="0"/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92075"/>
            <a:ext cx="3124200" cy="3419475"/>
          </a:xfrm>
          <a:prstGeom prst="rect">
            <a:avLst/>
          </a:prstGeom>
        </p:spPr>
      </p:pic>
      <p:pic>
        <p:nvPicPr>
          <p:cNvPr id="7" name="รูปภาพ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438" y="2285139"/>
            <a:ext cx="5486240" cy="29583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42C9B5FC-21B8-4539-BD3D-497410CAD8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8225" y="3749676"/>
            <a:ext cx="2922598" cy="302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D7E2A838-8D1D-46A3-9BF3-5E4CDC08ED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UML Diagram</a:t>
            </a:r>
            <a:endParaRPr lang="th-TH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xmlns="" id="{6FCED69D-96DC-49B4-AD05-CA3BCA3B5C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194607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C785D532-C021-4852-BA25-46441FF77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48008"/>
          </a:xfrm>
        </p:spPr>
      </p:pic>
    </p:spTree>
    <p:extLst>
      <p:ext uri="{BB962C8B-B14F-4D97-AF65-F5344CB8AC3E}">
        <p14:creationId xmlns:p14="http://schemas.microsoft.com/office/powerpoint/2010/main" val="315877254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35F8494D-B05D-4512-9BA7-A59302C4EA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Flowchart</a:t>
            </a:r>
            <a:endParaRPr lang="th-TH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xmlns="" id="{75F120A9-A0CD-437B-BEA4-3272EA575E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345171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xmlns="" id="{6FC27BEA-593E-4BA3-8BB9-CE7642025C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316741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EE06B065-393A-4A2F-AE1B-3D6CCC580D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564276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F862560B-F14F-49A0-B0A8-9842E0A2E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4963"/>
          </a:xfrm>
        </p:spPr>
      </p:pic>
    </p:spTree>
    <p:extLst>
      <p:ext uri="{BB962C8B-B14F-4D97-AF65-F5344CB8AC3E}">
        <p14:creationId xmlns:p14="http://schemas.microsoft.com/office/powerpoint/2010/main" val="124761710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93652B-2E5A-4158-9D02-CD975345C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 smtClean="0"/>
              <a:t>แจ้ง</a:t>
            </a:r>
            <a:r>
              <a:rPr lang="th-TH" dirty="0"/>
              <a:t>เตือนสถานะการเชื่อมต่อฐานข้อมูล</a:t>
            </a:r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944" y="1869260"/>
            <a:ext cx="3124200" cy="3429000"/>
          </a:xfrm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881" y="1869260"/>
            <a:ext cx="3124200" cy="34194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13337" y="5547394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กรณีเชื่อมต่อฐานข้อมูลได้</a:t>
            </a:r>
            <a:endParaRPr lang="th-TH" dirty="0"/>
          </a:p>
        </p:txBody>
      </p:sp>
      <p:sp>
        <p:nvSpPr>
          <p:cNvPr id="9" name="TextBox 8"/>
          <p:cNvSpPr txBox="1"/>
          <p:nvPr/>
        </p:nvSpPr>
        <p:spPr>
          <a:xfrm>
            <a:off x="7273964" y="5547394"/>
            <a:ext cx="2154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/>
              <a:t>กรณีเชื่อมต่อฐานข้อมูลล้มเหลว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47847397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152</Words>
  <Application>Microsoft Office PowerPoint</Application>
  <PresentationFormat>กำหนดเอง</PresentationFormat>
  <Paragraphs>29</Paragraphs>
  <Slides>14</Slides>
  <Notes>0</Notes>
  <HiddenSlides>0</HiddenSlides>
  <MMClips>0</MMClips>
  <ScaleCrop>false</ScaleCrop>
  <HeadingPairs>
    <vt:vector size="4" baseType="variant"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14</vt:i4>
      </vt:variant>
    </vt:vector>
  </HeadingPairs>
  <TitlesOfParts>
    <vt:vector size="15" baseType="lpstr">
      <vt:lpstr>Circuit</vt:lpstr>
      <vt:lpstr>โปรแกรมจัดการฐานข้อมูลอุปกรณ์คอมพิวเตอร์</vt:lpstr>
      <vt:lpstr>ขอบเขตของโปรแกรม</vt:lpstr>
      <vt:lpstr>UML Diagram</vt:lpstr>
      <vt:lpstr>งานนำเสนอ PowerPoint</vt:lpstr>
      <vt:lpstr>Flowchart</vt:lpstr>
      <vt:lpstr>งานนำเสนอ PowerPoint</vt:lpstr>
      <vt:lpstr>งานนำเสนอ PowerPoint</vt:lpstr>
      <vt:lpstr>งานนำเสนอ PowerPoint</vt:lpstr>
      <vt:lpstr>แจ้งเตือนสถานะการเชื่อมต่อฐานข้อมูล</vt:lpstr>
      <vt:lpstr>หน้าต่างเข้าสู่ระบบ</vt:lpstr>
      <vt:lpstr>หน้าต่างแสดงสถานะการเข้าสู่ระบบ</vt:lpstr>
      <vt:lpstr>หน้าต่างเมนูหลัก</vt:lpstr>
      <vt:lpstr>หน้าต่างแสดงข้อมูล</vt:lpstr>
      <vt:lpstr>หน้าต่างการเพิ่มข้อมูล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2020-04-26T12:07:45Z</dcterms:created>
  <dcterms:modified xsi:type="dcterms:W3CDTF">2020-05-01T11:38:59Z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